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0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53" r:id="rId39"/>
    <p:sldId id="554" r:id="rId40"/>
    <p:sldId id="555" r:id="rId41"/>
    <p:sldId id="556" r:id="rId42"/>
    <p:sldId id="557" r:id="rId43"/>
    <p:sldId id="541" r:id="rId44"/>
    <p:sldId id="542" r:id="rId45"/>
    <p:sldId id="543" r:id="rId46"/>
    <p:sldId id="549" r:id="rId47"/>
    <p:sldId id="544" r:id="rId48"/>
    <p:sldId id="550" r:id="rId49"/>
    <p:sldId id="551" r:id="rId50"/>
    <p:sldId id="552" r:id="rId51"/>
    <p:sldId id="540" r:id="rId52"/>
    <p:sldId id="510" r:id="rId53"/>
    <p:sldId id="511" r:id="rId54"/>
    <p:sldId id="512" r:id="rId55"/>
    <p:sldId id="513" r:id="rId56"/>
    <p:sldId id="515" r:id="rId57"/>
    <p:sldId id="516" r:id="rId58"/>
    <p:sldId id="514" r:id="rId59"/>
    <p:sldId id="517" r:id="rId60"/>
    <p:sldId id="518" r:id="rId61"/>
    <p:sldId id="545" r:id="rId62"/>
    <p:sldId id="519" r:id="rId63"/>
    <p:sldId id="520" r:id="rId64"/>
    <p:sldId id="531" r:id="rId65"/>
    <p:sldId id="546" r:id="rId66"/>
    <p:sldId id="547" r:id="rId67"/>
    <p:sldId id="532" r:id="rId68"/>
    <p:sldId id="533" r:id="rId69"/>
    <p:sldId id="328" r:id="rId70"/>
    <p:sldId id="534" r:id="rId71"/>
    <p:sldId id="535" r:id="rId72"/>
    <p:sldId id="331" r:id="rId73"/>
    <p:sldId id="333" r:id="rId74"/>
    <p:sldId id="332" r:id="rId75"/>
    <p:sldId id="548" r:id="rId76"/>
    <p:sldId id="537" r:id="rId77"/>
    <p:sldId id="538" r:id="rId78"/>
    <p:sldId id="539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2" autoAdjust="0"/>
    <p:restoredTop sz="94861"/>
  </p:normalViewPr>
  <p:slideViewPr>
    <p:cSldViewPr snapToGrid="0" snapToObjects="1" showGuides="1">
      <p:cViewPr varScale="1">
        <p:scale>
          <a:sx n="143" d="100"/>
          <a:sy n="143" d="100"/>
        </p:scale>
        <p:origin x="75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70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71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72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73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60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10/31/19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Yqp7iY_Tc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ckoverflow.com/questions/10482974/why-is-stack-memory-size-so-limited" TargetMode="Externa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6DDC0-6653-234F-B476-543B733D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85544"/>
            <a:ext cx="3899647" cy="648691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415FE3-63F5-8246-B684-3DC62BD6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42" y="559770"/>
            <a:ext cx="3478306" cy="991998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100153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864831-F150-A443-ABF2-419D58BEF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B1FF9-4231-F64D-922A-23856248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0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864831-F150-A443-ABF2-419D58BEF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B1FF9-4231-F64D-922A-23856248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6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864831-F150-A443-ABF2-419D58BEF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B1FF9-4231-F64D-922A-23856248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81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864831-F150-A443-ABF2-419D58BEF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B1FF9-4231-F64D-922A-23856248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278CB-2FBE-4648-9BDA-ED58CEA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278CB-2FBE-4648-9BDA-ED58CEA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F4435-BEEE-E245-91B8-84825DF8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8FEEB-73A9-2348-9F8F-7930EF0F4581}"/>
              </a:ext>
            </a:extLst>
          </p:cNvPr>
          <p:cNvSpPr txBox="1"/>
          <p:nvPr/>
        </p:nvSpPr>
        <p:spPr>
          <a:xfrm rot="21062453">
            <a:off x="5620871" y="6006353"/>
            <a:ext cx="28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Happy Halloween!</a:t>
            </a:r>
          </a:p>
        </p:txBody>
      </p:sp>
    </p:spTree>
    <p:extLst>
      <p:ext uri="{BB962C8B-B14F-4D97-AF65-F5344CB8AC3E}">
        <p14:creationId xmlns:p14="http://schemas.microsoft.com/office/powerpoint/2010/main" val="27325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control / Version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37020C23-A0A1-204E-A06F-A5C912EDADF0}"/>
              </a:ext>
            </a:extLst>
          </p:cNvPr>
          <p:cNvSpPr/>
          <p:nvPr/>
        </p:nvSpPr>
        <p:spPr>
          <a:xfrm>
            <a:off x="1335741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8FE13-4E94-0643-B8C8-1E76EE2F74FF}"/>
              </a:ext>
            </a:extLst>
          </p:cNvPr>
          <p:cNvCxnSpPr>
            <a:cxnSpLocks/>
          </p:cNvCxnSpPr>
          <p:nvPr/>
        </p:nvCxnSpPr>
        <p:spPr>
          <a:xfrm>
            <a:off x="806824" y="5414682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E5509C-1110-6A40-9197-0047C28F7A47}"/>
              </a:ext>
            </a:extLst>
          </p:cNvPr>
          <p:cNvSpPr txBox="1"/>
          <p:nvPr/>
        </p:nvSpPr>
        <p:spPr>
          <a:xfrm>
            <a:off x="1300580" y="5556843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2E3DB70C-6130-4546-A498-EB6DA0FE2B3D}"/>
              </a:ext>
            </a:extLst>
          </p:cNvPr>
          <p:cNvSpPr/>
          <p:nvPr/>
        </p:nvSpPr>
        <p:spPr>
          <a:xfrm>
            <a:off x="2899682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7ED1B430-ACAC-BF4E-9AA1-3BB8E23AA5AC}"/>
              </a:ext>
            </a:extLst>
          </p:cNvPr>
          <p:cNvSpPr/>
          <p:nvPr/>
        </p:nvSpPr>
        <p:spPr>
          <a:xfrm>
            <a:off x="458992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3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F5F41CB-36AF-9D48-990A-1CCF156E6D5F}"/>
              </a:ext>
            </a:extLst>
          </p:cNvPr>
          <p:cNvSpPr/>
          <p:nvPr/>
        </p:nvSpPr>
        <p:spPr>
          <a:xfrm>
            <a:off x="627896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8BC9F-F4C8-794C-BE7F-36E3C7EE7573}"/>
              </a:ext>
            </a:extLst>
          </p:cNvPr>
          <p:cNvSpPr txBox="1"/>
          <p:nvPr/>
        </p:nvSpPr>
        <p:spPr>
          <a:xfrm>
            <a:off x="7166473" y="4856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Messed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B7A2D-C23B-B54A-A429-078F6DD923CA}"/>
              </a:ext>
            </a:extLst>
          </p:cNvPr>
          <p:cNvSpPr txBox="1"/>
          <p:nvPr/>
        </p:nvSpPr>
        <p:spPr>
          <a:xfrm>
            <a:off x="288485" y="2958143"/>
            <a:ext cx="235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Without source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A1136-1BFB-9945-AB32-F8C3669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46" y="3468684"/>
            <a:ext cx="1422669" cy="946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3444B2-036D-4042-B39C-41472A7DBCC9}"/>
              </a:ext>
            </a:extLst>
          </p:cNvPr>
          <p:cNvSpPr txBox="1"/>
          <p:nvPr/>
        </p:nvSpPr>
        <p:spPr>
          <a:xfrm>
            <a:off x="2820395" y="5567556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24DCC-1E43-D044-9BC3-36DB788B124A}"/>
              </a:ext>
            </a:extLst>
          </p:cNvPr>
          <p:cNvSpPr txBox="1"/>
          <p:nvPr/>
        </p:nvSpPr>
        <p:spPr>
          <a:xfrm>
            <a:off x="4442568" y="5603233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F238-FA31-6746-B122-400DFF2586D2}"/>
              </a:ext>
            </a:extLst>
          </p:cNvPr>
          <p:cNvSpPr txBox="1"/>
          <p:nvPr/>
        </p:nvSpPr>
        <p:spPr>
          <a:xfrm>
            <a:off x="6413404" y="5591214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6212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control / Version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37020C23-A0A1-204E-A06F-A5C912EDADF0}"/>
              </a:ext>
            </a:extLst>
          </p:cNvPr>
          <p:cNvSpPr/>
          <p:nvPr/>
        </p:nvSpPr>
        <p:spPr>
          <a:xfrm>
            <a:off x="1335741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8FE13-4E94-0643-B8C8-1E76EE2F74FF}"/>
              </a:ext>
            </a:extLst>
          </p:cNvPr>
          <p:cNvCxnSpPr>
            <a:cxnSpLocks/>
          </p:cNvCxnSpPr>
          <p:nvPr/>
        </p:nvCxnSpPr>
        <p:spPr>
          <a:xfrm>
            <a:off x="806824" y="5414682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cument 7">
            <a:extLst>
              <a:ext uri="{FF2B5EF4-FFF2-40B4-BE49-F238E27FC236}">
                <a16:creationId xmlns:a16="http://schemas.microsoft.com/office/drawing/2014/main" id="{2E3DB70C-6130-4546-A498-EB6DA0FE2B3D}"/>
              </a:ext>
            </a:extLst>
          </p:cNvPr>
          <p:cNvSpPr/>
          <p:nvPr/>
        </p:nvSpPr>
        <p:spPr>
          <a:xfrm>
            <a:off x="2899682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7ED1B430-ACAC-BF4E-9AA1-3BB8E23AA5AC}"/>
              </a:ext>
            </a:extLst>
          </p:cNvPr>
          <p:cNvSpPr/>
          <p:nvPr/>
        </p:nvSpPr>
        <p:spPr>
          <a:xfrm>
            <a:off x="458992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3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F5F41CB-36AF-9D48-990A-1CCF156E6D5F}"/>
              </a:ext>
            </a:extLst>
          </p:cNvPr>
          <p:cNvSpPr/>
          <p:nvPr/>
        </p:nvSpPr>
        <p:spPr>
          <a:xfrm>
            <a:off x="627896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298DCBE-12ED-A546-B6A4-4BAE0C1AE56B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16200000" flipV="1">
            <a:off x="5878201" y="3055337"/>
            <a:ext cx="12700" cy="168904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B8BC9F-F4C8-794C-BE7F-36E3C7EE7573}"/>
              </a:ext>
            </a:extLst>
          </p:cNvPr>
          <p:cNvSpPr txBox="1"/>
          <p:nvPr/>
        </p:nvSpPr>
        <p:spPr>
          <a:xfrm>
            <a:off x="7166473" y="4856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Messed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4AC87-10B2-DC4F-92C7-47C89E9ABD26}"/>
              </a:ext>
            </a:extLst>
          </p:cNvPr>
          <p:cNvSpPr txBox="1"/>
          <p:nvPr/>
        </p:nvSpPr>
        <p:spPr>
          <a:xfrm>
            <a:off x="288485" y="2958143"/>
            <a:ext cx="20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With source control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89E8738-B64D-0D4E-A22F-A8B3A5A2B282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rot="16200000" flipV="1">
            <a:off x="5033078" y="2210214"/>
            <a:ext cx="12700" cy="3379286"/>
          </a:xfrm>
          <a:prstGeom prst="bentConnector3">
            <a:avLst>
              <a:gd name="adj1" fmla="val 37764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D8445E-19E3-4D44-97CD-E4BDDA619DF0}"/>
              </a:ext>
            </a:extLst>
          </p:cNvPr>
          <p:cNvSpPr txBox="1"/>
          <p:nvPr/>
        </p:nvSpPr>
        <p:spPr>
          <a:xfrm>
            <a:off x="1300580" y="5556843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DE235-1296-974B-8D2E-A2A1F5DC5783}"/>
              </a:ext>
            </a:extLst>
          </p:cNvPr>
          <p:cNvSpPr txBox="1"/>
          <p:nvPr/>
        </p:nvSpPr>
        <p:spPr>
          <a:xfrm>
            <a:off x="2820395" y="5567556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29B33-25FD-B641-9373-48ED5BD3C612}"/>
              </a:ext>
            </a:extLst>
          </p:cNvPr>
          <p:cNvSpPr txBox="1"/>
          <p:nvPr/>
        </p:nvSpPr>
        <p:spPr>
          <a:xfrm>
            <a:off x="4442568" y="5603233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EA7C00-C284-0346-B18F-708B6A7D5EBF}"/>
              </a:ext>
            </a:extLst>
          </p:cNvPr>
          <p:cNvSpPr txBox="1"/>
          <p:nvPr/>
        </p:nvSpPr>
        <p:spPr>
          <a:xfrm>
            <a:off x="6413404" y="5591214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40120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5" grpId="0"/>
      <p:bldP spid="1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control / Version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37020C23-A0A1-204E-A06F-A5C912EDADF0}"/>
              </a:ext>
            </a:extLst>
          </p:cNvPr>
          <p:cNvSpPr/>
          <p:nvPr/>
        </p:nvSpPr>
        <p:spPr>
          <a:xfrm>
            <a:off x="1335741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8FE13-4E94-0643-B8C8-1E76EE2F74FF}"/>
              </a:ext>
            </a:extLst>
          </p:cNvPr>
          <p:cNvCxnSpPr>
            <a:cxnSpLocks/>
          </p:cNvCxnSpPr>
          <p:nvPr/>
        </p:nvCxnSpPr>
        <p:spPr>
          <a:xfrm>
            <a:off x="806824" y="5414682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cument 7">
            <a:extLst>
              <a:ext uri="{FF2B5EF4-FFF2-40B4-BE49-F238E27FC236}">
                <a16:creationId xmlns:a16="http://schemas.microsoft.com/office/drawing/2014/main" id="{2E3DB70C-6130-4546-A498-EB6DA0FE2B3D}"/>
              </a:ext>
            </a:extLst>
          </p:cNvPr>
          <p:cNvSpPr/>
          <p:nvPr/>
        </p:nvSpPr>
        <p:spPr>
          <a:xfrm>
            <a:off x="2899682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7ED1B430-ACAC-BF4E-9AA1-3BB8E23AA5AC}"/>
              </a:ext>
            </a:extLst>
          </p:cNvPr>
          <p:cNvSpPr/>
          <p:nvPr/>
        </p:nvSpPr>
        <p:spPr>
          <a:xfrm>
            <a:off x="458992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3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F5F41CB-36AF-9D48-990A-1CCF156E6D5F}"/>
              </a:ext>
            </a:extLst>
          </p:cNvPr>
          <p:cNvSpPr/>
          <p:nvPr/>
        </p:nvSpPr>
        <p:spPr>
          <a:xfrm>
            <a:off x="627896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4AC87-10B2-DC4F-92C7-47C89E9ABD26}"/>
              </a:ext>
            </a:extLst>
          </p:cNvPr>
          <p:cNvSpPr txBox="1"/>
          <p:nvPr/>
        </p:nvSpPr>
        <p:spPr>
          <a:xfrm>
            <a:off x="288485" y="2958143"/>
            <a:ext cx="20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With source control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AF719627-7420-044C-B1D0-7F9C3E542976}"/>
              </a:ext>
            </a:extLst>
          </p:cNvPr>
          <p:cNvSpPr/>
          <p:nvPr/>
        </p:nvSpPr>
        <p:spPr>
          <a:xfrm>
            <a:off x="6113930" y="493066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A8CDC0-725D-2E49-89AF-C435B0C28680}"/>
              </a:ext>
            </a:extLst>
          </p:cNvPr>
          <p:cNvGrpSpPr/>
          <p:nvPr/>
        </p:nvGrpSpPr>
        <p:grpSpPr>
          <a:xfrm>
            <a:off x="6611257" y="855468"/>
            <a:ext cx="1860987" cy="946371"/>
            <a:chOff x="6234142" y="828072"/>
            <a:chExt cx="2491379" cy="1266945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6B9D548F-3B6F-FF4D-9F51-C888518D0C29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1</a:t>
              </a:r>
            </a:p>
          </p:txBody>
        </p:sp>
        <p:sp>
          <p:nvSpPr>
            <p:cNvPr id="17" name="Document 16">
              <a:extLst>
                <a:ext uri="{FF2B5EF4-FFF2-40B4-BE49-F238E27FC236}">
                  <a16:creationId xmlns:a16="http://schemas.microsoft.com/office/drawing/2014/main" id="{3E7D09B0-1541-E249-B5A7-08A500F4856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3B487AB5-FB5E-D749-8B73-A6DF30D7B1FB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3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82D76B-4476-B045-97B4-60562CCBB07F}"/>
              </a:ext>
            </a:extLst>
          </p:cNvPr>
          <p:cNvSpPr txBox="1"/>
          <p:nvPr/>
        </p:nvSpPr>
        <p:spPr>
          <a:xfrm>
            <a:off x="1300580" y="5556843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03C5B-AEDD-BC4E-8305-02AD0129F392}"/>
              </a:ext>
            </a:extLst>
          </p:cNvPr>
          <p:cNvSpPr txBox="1"/>
          <p:nvPr/>
        </p:nvSpPr>
        <p:spPr>
          <a:xfrm>
            <a:off x="2820395" y="5567556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9BD3C-9E38-F64E-AD1D-EF56EB855B14}"/>
              </a:ext>
            </a:extLst>
          </p:cNvPr>
          <p:cNvSpPr txBox="1"/>
          <p:nvPr/>
        </p:nvSpPr>
        <p:spPr>
          <a:xfrm>
            <a:off x="4442568" y="5603233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3538CE-C190-674F-8C35-C112313D6777}"/>
              </a:ext>
            </a:extLst>
          </p:cNvPr>
          <p:cNvSpPr txBox="1"/>
          <p:nvPr/>
        </p:nvSpPr>
        <p:spPr>
          <a:xfrm>
            <a:off x="6413404" y="5591214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23182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02A70-0271-1344-BD91-9F7A27B0FD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(tools on local machine to manage source code versions)</a:t>
            </a:r>
          </a:p>
          <a:p>
            <a:pPr lvl="1"/>
            <a:r>
              <a:rPr lang="en-US" dirty="0"/>
              <a:t>Cross-platform (Linux, Windows, Mac,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www.github.com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C345E2-1FD4-DF45-BC82-2F61A35C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Source/Version Control with Git and </a:t>
            </a:r>
            <a:r>
              <a:rPr lang="en-US" dirty="0" err="1"/>
              <a:t>github.com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0DC0C-250F-8148-8C6E-BA1FAAB2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4" y="3744473"/>
            <a:ext cx="3073400" cy="1574800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EA2CD288-D602-3842-A5ED-4A2F26F4CB18}"/>
              </a:ext>
            </a:extLst>
          </p:cNvPr>
          <p:cNvSpPr/>
          <p:nvPr/>
        </p:nvSpPr>
        <p:spPr>
          <a:xfrm>
            <a:off x="833719" y="4043090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EE39AC-9C1C-BA46-9CA2-AAB0446FC539}"/>
              </a:ext>
            </a:extLst>
          </p:cNvPr>
          <p:cNvGrpSpPr/>
          <p:nvPr/>
        </p:nvGrpSpPr>
        <p:grpSpPr>
          <a:xfrm>
            <a:off x="1331046" y="4405492"/>
            <a:ext cx="1860987" cy="946371"/>
            <a:chOff x="6234142" y="828072"/>
            <a:chExt cx="2491379" cy="1266945"/>
          </a:xfrm>
        </p:grpSpPr>
        <p:sp>
          <p:nvSpPr>
            <p:cNvPr id="7" name="Document 6">
              <a:extLst>
                <a:ext uri="{FF2B5EF4-FFF2-40B4-BE49-F238E27FC236}">
                  <a16:creationId xmlns:a16="http://schemas.microsoft.com/office/drawing/2014/main" id="{8F2BF56F-E022-AE47-BD8A-9052E83FE09B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1</a:t>
              </a:r>
            </a:p>
          </p:txBody>
        </p:sp>
        <p:sp>
          <p:nvSpPr>
            <p:cNvPr id="8" name="Document 7">
              <a:extLst>
                <a:ext uri="{FF2B5EF4-FFF2-40B4-BE49-F238E27FC236}">
                  <a16:creationId xmlns:a16="http://schemas.microsoft.com/office/drawing/2014/main" id="{3F8FDA65-7DAD-764A-8DED-BF0EE9152B74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2</a:t>
              </a:r>
            </a:p>
          </p:txBody>
        </p:sp>
        <p:sp>
          <p:nvSpPr>
            <p:cNvPr id="9" name="Document 8">
              <a:extLst>
                <a:ext uri="{FF2B5EF4-FFF2-40B4-BE49-F238E27FC236}">
                  <a16:creationId xmlns:a16="http://schemas.microsoft.com/office/drawing/2014/main" id="{13A74E7C-9A4C-6340-BB1A-A73EEB5F2C8D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83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42FF6D-0D4A-3A4B-8076-89945767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D161C-EC08-064D-AD42-004EEAED6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22"/>
          <a:stretch/>
        </p:blipFill>
        <p:spPr>
          <a:xfrm>
            <a:off x="2663113" y="1136452"/>
            <a:ext cx="6138319" cy="401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43B4D-CFEF-5942-BC65-3C40BE60289E}"/>
              </a:ext>
            </a:extLst>
          </p:cNvPr>
          <p:cNvSpPr txBox="1"/>
          <p:nvPr/>
        </p:nvSpPr>
        <p:spPr>
          <a:xfrm>
            <a:off x="394447" y="5853953"/>
            <a:ext cx="572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Tutorial: </a:t>
            </a:r>
            <a:r>
              <a:rPr lang="en-US" dirty="0">
                <a:hlinkClick r:id="rId3"/>
              </a:rPr>
              <a:t>https://www.youtube.com/watch?v=SWYqp7iY_Tc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3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E8277-13D7-084C-B50D-869C5E89F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187" y="1745689"/>
            <a:ext cx="5526342" cy="4015497"/>
          </a:xfrm>
        </p:spPr>
        <p:txBody>
          <a:bodyPr/>
          <a:lstStyle/>
          <a:p>
            <a:r>
              <a:rPr lang="en-US" dirty="0"/>
              <a:t>Split problem into sub-problem of the same kind</a:t>
            </a:r>
          </a:p>
          <a:p>
            <a:endParaRPr lang="en-US" dirty="0"/>
          </a:p>
          <a:p>
            <a:r>
              <a:rPr lang="en-US" dirty="0"/>
              <a:t>Make recursive call with different</a:t>
            </a:r>
          </a:p>
          <a:p>
            <a:pPr lvl="1"/>
            <a:r>
              <a:rPr lang="en-US" dirty="0"/>
              <a:t>Problem size</a:t>
            </a:r>
            <a:r>
              <a:rPr lang="zh-CN" altLang="en-US" dirty="0"/>
              <a:t> </a:t>
            </a:r>
            <a:r>
              <a:rPr lang="en-US" altLang="zh-CN" dirty="0"/>
              <a:t>and/or</a:t>
            </a:r>
            <a:endParaRPr lang="en-US" dirty="0"/>
          </a:p>
          <a:p>
            <a:pPr lvl="1"/>
            <a:r>
              <a:rPr lang="en-US" dirty="0"/>
              <a:t>Problem location</a:t>
            </a:r>
          </a:p>
          <a:p>
            <a:pPr lvl="1"/>
            <a:endParaRPr lang="en-US" dirty="0"/>
          </a:p>
          <a:p>
            <a:r>
              <a:rPr lang="en-US" dirty="0"/>
              <a:t>Stopping condition</a:t>
            </a:r>
          </a:p>
          <a:p>
            <a:pPr lvl="1"/>
            <a:r>
              <a:rPr lang="en-US" dirty="0"/>
              <a:t>Stop the recursion when problem can be solved without further recursion</a:t>
            </a:r>
          </a:p>
          <a:p>
            <a:endParaRPr lang="en-US" dirty="0"/>
          </a:p>
          <a:p>
            <a:r>
              <a:rPr lang="en-US" dirty="0"/>
              <a:t>Recursion vs Stack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7B370-6A6C-5046-9F44-CE52E473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Problem Solving with 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1BAEC-5AC9-314C-ADCF-12F89A8A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70" y="3183269"/>
            <a:ext cx="3155590" cy="33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11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Algorithm, random array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Search, </a:t>
            </a:r>
            <a:r>
              <a:rPr lang="en-US" altLang="zh-CN" dirty="0">
                <a:highlight>
                  <a:srgbClr val="FFFF00"/>
                </a:highlight>
              </a:rPr>
              <a:t>Sorted</a:t>
            </a:r>
            <a:r>
              <a:rPr lang="en-US" altLang="zh-CN" dirty="0"/>
              <a:t> array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CDBD430-3024-1843-A09E-9112B0F6ED16}"/>
              </a:ext>
            </a:extLst>
          </p:cNvPr>
          <p:cNvGrpSpPr/>
          <p:nvPr/>
        </p:nvGrpSpPr>
        <p:grpSpPr>
          <a:xfrm>
            <a:off x="276314" y="3596291"/>
            <a:ext cx="2635080" cy="1114472"/>
            <a:chOff x="276314" y="3596291"/>
            <a:chExt cx="2635080" cy="11144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C99845-B26C-AD4A-9F48-0D15E29A53FB}"/>
                </a:ext>
              </a:extLst>
            </p:cNvPr>
            <p:cNvSpPr/>
            <p:nvPr/>
          </p:nvSpPr>
          <p:spPr>
            <a:xfrm>
              <a:off x="636770" y="3642455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1,3,4,6,8,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B7172F-9E96-864E-ADA4-3DF364FEF1DC}"/>
                </a:ext>
              </a:extLst>
            </p:cNvPr>
            <p:cNvSpPr txBox="1"/>
            <p:nvPr/>
          </p:nvSpPr>
          <p:spPr>
            <a:xfrm>
              <a:off x="276314" y="4163726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start=0, end=5, </a:t>
              </a:r>
              <a:r>
                <a:rPr lang="en-US" dirty="0" err="1"/>
                <a:t>midIdx</a:t>
              </a:r>
              <a:r>
                <a:rPr lang="en-US" dirty="0"/>
                <a:t> =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D9B8E9-8616-9947-84C2-67F46EEE483D}"/>
                </a:ext>
              </a:extLst>
            </p:cNvPr>
            <p:cNvSpPr/>
            <p:nvPr/>
          </p:nvSpPr>
          <p:spPr>
            <a:xfrm>
              <a:off x="276314" y="3596291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57F266-0ABB-9242-8F83-592954F20FBD}"/>
              </a:ext>
            </a:extLst>
          </p:cNvPr>
          <p:cNvGrpSpPr/>
          <p:nvPr/>
        </p:nvGrpSpPr>
        <p:grpSpPr>
          <a:xfrm>
            <a:off x="3115306" y="4143328"/>
            <a:ext cx="2635080" cy="1114472"/>
            <a:chOff x="3115306" y="4143328"/>
            <a:chExt cx="2635080" cy="11144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2DA9BF-6555-E046-ABC8-5080582E611C}"/>
                </a:ext>
              </a:extLst>
            </p:cNvPr>
            <p:cNvSpPr/>
            <p:nvPr/>
          </p:nvSpPr>
          <p:spPr>
            <a:xfrm>
              <a:off x="3475762" y="4189492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</a:rPr>
                <a:t>1,3,4,</a:t>
              </a:r>
              <a:r>
                <a:rPr lang="en-US" sz="2400" dirty="0"/>
                <a:t>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FA31B-6FBD-2440-B9B0-41EE222FD5D7}"/>
                </a:ext>
              </a:extLst>
            </p:cNvPr>
            <p:cNvSpPr txBox="1"/>
            <p:nvPr/>
          </p:nvSpPr>
          <p:spPr>
            <a:xfrm>
              <a:off x="3115306" y="4710763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start=3, end=5, </a:t>
              </a:r>
              <a:r>
                <a:rPr lang="en-US" dirty="0" err="1"/>
                <a:t>midIdx</a:t>
              </a:r>
              <a:r>
                <a:rPr lang="en-US" dirty="0"/>
                <a:t> = 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173F4C-69AF-EF42-85C5-9423881AD72F}"/>
                </a:ext>
              </a:extLst>
            </p:cNvPr>
            <p:cNvSpPr/>
            <p:nvPr/>
          </p:nvSpPr>
          <p:spPr>
            <a:xfrm>
              <a:off x="3115306" y="4143328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E25EDC-A2A6-CD41-9EA7-105134045770}"/>
              </a:ext>
            </a:extLst>
          </p:cNvPr>
          <p:cNvGrpSpPr/>
          <p:nvPr/>
        </p:nvGrpSpPr>
        <p:grpSpPr>
          <a:xfrm>
            <a:off x="6255632" y="4700564"/>
            <a:ext cx="2635080" cy="1114472"/>
            <a:chOff x="6255632" y="4700564"/>
            <a:chExt cx="2635080" cy="11144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E5D163-88F2-AF42-9551-26FBDA88CAB7}"/>
                </a:ext>
              </a:extLst>
            </p:cNvPr>
            <p:cNvSpPr/>
            <p:nvPr/>
          </p:nvSpPr>
          <p:spPr>
            <a:xfrm>
              <a:off x="6616088" y="4746728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</a:rPr>
                <a:t>1,3,4,6,8,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08373A-3A7E-8E48-A6E4-E38E91A33CBB}"/>
                </a:ext>
              </a:extLst>
            </p:cNvPr>
            <p:cNvSpPr txBox="1"/>
            <p:nvPr/>
          </p:nvSpPr>
          <p:spPr>
            <a:xfrm>
              <a:off x="6255632" y="5267999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start=5, end=5, </a:t>
              </a:r>
              <a:r>
                <a:rPr lang="en-US" dirty="0" err="1"/>
                <a:t>midIdx</a:t>
              </a:r>
              <a:r>
                <a:rPr lang="en-US" dirty="0"/>
                <a:t> =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E63B8F-6581-E94E-BA7B-9AC034E4CA53}"/>
                </a:ext>
              </a:extLst>
            </p:cNvPr>
            <p:cNvSpPr/>
            <p:nvPr/>
          </p:nvSpPr>
          <p:spPr>
            <a:xfrm>
              <a:off x="6255632" y="4700564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1E56EEF-1630-5246-A754-552A84499423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2208809" y="4095808"/>
            <a:ext cx="291543" cy="1521452"/>
          </a:xfrm>
          <a:prstGeom prst="bentConnector2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055BE30-8AF8-9644-A296-ADB3F255F190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5149374" y="4541272"/>
            <a:ext cx="389730" cy="1822786"/>
          </a:xfrm>
          <a:prstGeom prst="bentConnector2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1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A57831-E6F0-154A-A71B-72F3BB7F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77" y="3486659"/>
            <a:ext cx="3798058" cy="2705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02EC0-6380-644D-A1AA-B3EEB5F85AC2}"/>
              </a:ext>
            </a:extLst>
          </p:cNvPr>
          <p:cNvSpPr txBox="1"/>
          <p:nvPr/>
        </p:nvSpPr>
        <p:spPr>
          <a:xfrm>
            <a:off x="2137275" y="6313008"/>
            <a:ext cx="262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this</a:t>
            </a:r>
            <a:r>
              <a:rPr lang="en-US" sz="1200" dirty="0"/>
              <a:t> about stack memory limitation</a:t>
            </a:r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94311-EF82-8F4D-BC06-7242911EAB5C}"/>
              </a:ext>
            </a:extLst>
          </p:cNvPr>
          <p:cNvSpPr/>
          <p:nvPr/>
        </p:nvSpPr>
        <p:spPr>
          <a:xfrm>
            <a:off x="4969823" y="3480480"/>
            <a:ext cx="122478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D31E9-76A3-C945-8BE7-819785EC6D68}"/>
              </a:ext>
            </a:extLst>
          </p:cNvPr>
          <p:cNvSpPr/>
          <p:nvPr/>
        </p:nvSpPr>
        <p:spPr>
          <a:xfrm>
            <a:off x="4431941" y="5434785"/>
            <a:ext cx="3914200" cy="643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13E7C-1F17-B84C-9409-8858E585E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STL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B4BD6D-0548-A142-BC8B-D06F2658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3FC40-79E1-244F-BB54-D6CE556B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95" y="2454391"/>
            <a:ext cx="75946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E5390-F5AC-8C4D-A1D3-4267F2DA58E6}"/>
              </a:ext>
            </a:extLst>
          </p:cNvPr>
          <p:cNvSpPr/>
          <p:nvPr/>
        </p:nvSpPr>
        <p:spPr>
          <a:xfrm>
            <a:off x="2038364" y="4534728"/>
            <a:ext cx="6092624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BD622-B561-C747-B224-24D44D5CD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/>
              <a:t>Divide and conquer</a:t>
            </a:r>
          </a:p>
          <a:p>
            <a:endParaRPr lang="en-US" dirty="0"/>
          </a:p>
          <a:p>
            <a:r>
              <a:rPr lang="en-US" dirty="0"/>
              <a:t>Range overflow</a:t>
            </a:r>
          </a:p>
          <a:p>
            <a:endParaRPr lang="en-US" dirty="0"/>
          </a:p>
          <a:p>
            <a:r>
              <a:rPr lang="en-US" dirty="0"/>
              <a:t>More efficient O(</a:t>
            </a:r>
            <a:r>
              <a:rPr lang="en-US" dirty="0" err="1"/>
              <a:t>lgN</a:t>
            </a:r>
            <a:r>
              <a:rPr lang="en-US" dirty="0"/>
              <a:t>) than linear search O(N)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07018-6171-E24F-8C3A-020C1B3E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Summary</a:t>
            </a:r>
          </a:p>
        </p:txBody>
      </p:sp>
    </p:spTree>
    <p:extLst>
      <p:ext uri="{BB962C8B-B14F-4D97-AF65-F5344CB8AC3E}">
        <p14:creationId xmlns:p14="http://schemas.microsoft.com/office/powerpoint/2010/main" val="4080539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13444"/>
              </p:ext>
            </p:extLst>
          </p:nvPr>
        </p:nvGraphicFramePr>
        <p:xfrm>
          <a:off x="457200" y="1443318"/>
          <a:ext cx="8001000" cy="452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D767D3-34E4-5D4A-88D1-03D9D1AB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1069" y="1730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7020" y="25683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0269" y="25683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1220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4220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620" y="4397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2220" y="4397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3069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3669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558545" y="2253408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742594" y="2253408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872745" y="3091608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558545" y="3091608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504594" y="3091608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961794" y="3091608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263145" y="3929808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872745" y="3929808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833420" y="4930588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119420" y="3025588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B948BE-DFD1-5448-9CBE-12C4207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542" y="1447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97084"/>
              </p:ext>
            </p:extLst>
          </p:nvPr>
        </p:nvGraphicFramePr>
        <p:xfrm>
          <a:off x="1295400" y="4572001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1981200" y="5638801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6477001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E6BCCF-F178-AD4C-9A52-500E05542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D15D9-E200-5A4A-8993-DBBBB2AF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6" y="1440451"/>
            <a:ext cx="4315012" cy="252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BD622-B561-C747-B224-24D44D5CD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889125"/>
            <a:ext cx="819621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/>
              <a:t>Divide and conquer</a:t>
            </a:r>
          </a:p>
          <a:p>
            <a:endParaRPr lang="en-US" dirty="0"/>
          </a:p>
          <a:p>
            <a:r>
              <a:rPr lang="en-US" dirty="0"/>
              <a:t>Overlapping subproblem (NOT efficient)</a:t>
            </a:r>
          </a:p>
          <a:p>
            <a:pPr lvl="1"/>
            <a:r>
              <a:rPr lang="en-US" dirty="0"/>
              <a:t>Solve with book keeping and bottom 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07018-6171-E24F-8C3A-020C1B3E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Stair Climbing Summary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DC2949E2-743C-A24E-829F-8F60FBA6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9" y="5522258"/>
            <a:ext cx="1107161" cy="1132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4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50073-ACAD-DE48-8EA4-74307EAD784F}"/>
              </a:ext>
            </a:extLst>
          </p:cNvPr>
          <p:cNvSpPr txBox="1"/>
          <p:nvPr/>
        </p:nvSpPr>
        <p:spPr>
          <a:xfrm>
            <a:off x="950748" y="5765210"/>
            <a:ext cx="557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solve this without using recursion?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9919</TotalTime>
  <Words>2527</Words>
  <Application>Microsoft Macintosh PowerPoint</Application>
  <PresentationFormat>On-screen Show (4:3)</PresentationFormat>
  <Paragraphs>835</Paragraphs>
  <Slides>77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Version Control</vt:lpstr>
      <vt:lpstr>Source Code Version Control</vt:lpstr>
      <vt:lpstr>Source Code Version Control</vt:lpstr>
      <vt:lpstr>Source/Version Control with Git and github.com</vt:lpstr>
      <vt:lpstr>Git Demo</vt:lpstr>
      <vt:lpstr>Recap: Problem Solving with Recursion</vt:lpstr>
      <vt:lpstr>Recursion Example 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 Summary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Climbing Stairs</vt:lpstr>
      <vt:lpstr>Example 4: Climbing Stairs</vt:lpstr>
      <vt:lpstr>Example 4: Climbing Stairs</vt:lpstr>
      <vt:lpstr>Stair Climbing Summary</vt:lpstr>
      <vt:lpstr>Recursion In Class Exercise</vt:lpstr>
      <vt:lpstr>Recursion In Class Exercise</vt:lpstr>
      <vt:lpstr>Recursion In 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609</cp:revision>
  <cp:lastPrinted>2016-02-10T20:19:12Z</cp:lastPrinted>
  <dcterms:created xsi:type="dcterms:W3CDTF">2014-10-14T00:51:43Z</dcterms:created>
  <dcterms:modified xsi:type="dcterms:W3CDTF">2019-11-01T02:33:56Z</dcterms:modified>
</cp:coreProperties>
</file>